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6" r:id="rId10"/>
    <p:sldId id="267" r:id="rId11"/>
    <p:sldId id="268" r:id="rId12"/>
    <p:sldId id="265" r:id="rId13"/>
    <p:sldId id="263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377311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3773113"/>
            <a:ext cx="18288000" cy="6514465"/>
          </a:xfrm>
          <a:custGeom>
            <a:avLst/>
            <a:gdLst/>
            <a:ahLst/>
            <a:cxnLst/>
            <a:rect l="l" t="t" r="r" b="b"/>
            <a:pathLst>
              <a:path w="18288000" h="6514465">
                <a:moveTo>
                  <a:pt x="0" y="0"/>
                </a:moveTo>
                <a:lnTo>
                  <a:pt x="18288000" y="0"/>
                </a:lnTo>
                <a:lnTo>
                  <a:pt x="18288000" y="6513885"/>
                </a:lnTo>
                <a:lnTo>
                  <a:pt x="0" y="65138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59848" y="0"/>
            <a:ext cx="1168191" cy="48931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3286" y="9701126"/>
            <a:ext cx="1361313" cy="5858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8293" y="1352126"/>
            <a:ext cx="6631413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74003" y="5828034"/>
            <a:ext cx="16739992" cy="162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rgbClr val="183353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166A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166A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166A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8884" y="1832641"/>
            <a:ext cx="16210231" cy="604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rgbClr val="166AB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4450" y="3261097"/>
            <a:ext cx="15899099" cy="4425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5600044" cy="10287000"/>
            <a:chOff x="0" y="1"/>
            <a:chExt cx="15600044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8196205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3415" y="5053583"/>
              <a:ext cx="10366247" cy="2871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38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4350" y="485775"/>
            <a:ext cx="17259300" cy="9286875"/>
          </a:xfrm>
          <a:custGeom>
            <a:avLst/>
            <a:gdLst/>
            <a:ahLst/>
            <a:cxnLst/>
            <a:rect l="l" t="t" r="r" b="b"/>
            <a:pathLst>
              <a:path w="17259300" h="9286875">
                <a:moveTo>
                  <a:pt x="17259299" y="9286428"/>
                </a:moveTo>
                <a:lnTo>
                  <a:pt x="0" y="9286428"/>
                </a:lnTo>
                <a:lnTo>
                  <a:pt x="0" y="0"/>
                </a:lnTo>
                <a:lnTo>
                  <a:pt x="17259299" y="0"/>
                </a:lnTo>
                <a:lnTo>
                  <a:pt x="17259299" y="92864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86903" y="939863"/>
            <a:ext cx="4357097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spc="40" dirty="0">
                <a:solidFill>
                  <a:srgbClr val="292E3A"/>
                </a:solidFill>
                <a:latin typeface="Cambria"/>
                <a:cs typeface="Cambria"/>
              </a:rPr>
              <a:t>Data Analysis</a:t>
            </a:r>
            <a:endParaRPr sz="5000" dirty="0">
              <a:latin typeface="Cambria"/>
              <a:cs typeface="Cambri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97742-4588-7E3D-64DC-D187210C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93" y="2181351"/>
            <a:ext cx="16622307" cy="6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38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4350" y="485775"/>
            <a:ext cx="17259300" cy="9286875"/>
          </a:xfrm>
          <a:custGeom>
            <a:avLst/>
            <a:gdLst/>
            <a:ahLst/>
            <a:cxnLst/>
            <a:rect l="l" t="t" r="r" b="b"/>
            <a:pathLst>
              <a:path w="17259300" h="9286875">
                <a:moveTo>
                  <a:pt x="17259299" y="9286428"/>
                </a:moveTo>
                <a:lnTo>
                  <a:pt x="0" y="9286428"/>
                </a:lnTo>
                <a:lnTo>
                  <a:pt x="0" y="0"/>
                </a:lnTo>
                <a:lnTo>
                  <a:pt x="17259299" y="0"/>
                </a:lnTo>
                <a:lnTo>
                  <a:pt x="17259299" y="92864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86903" y="939863"/>
            <a:ext cx="4357097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spc="40" dirty="0">
                <a:solidFill>
                  <a:srgbClr val="292E3A"/>
                </a:solidFill>
                <a:latin typeface="Cambria"/>
                <a:cs typeface="Cambria"/>
              </a:rPr>
              <a:t>Data Analysis</a:t>
            </a:r>
            <a:endParaRPr sz="5000" dirty="0">
              <a:latin typeface="Cambria"/>
              <a:cs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2773E-3BDB-9CB8-0948-D6FE6AF1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35350"/>
            <a:ext cx="16634788" cy="709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38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4350" y="485775"/>
            <a:ext cx="17259300" cy="9286875"/>
          </a:xfrm>
          <a:custGeom>
            <a:avLst/>
            <a:gdLst/>
            <a:ahLst/>
            <a:cxnLst/>
            <a:rect l="l" t="t" r="r" b="b"/>
            <a:pathLst>
              <a:path w="17259300" h="9286875">
                <a:moveTo>
                  <a:pt x="17259299" y="9286428"/>
                </a:moveTo>
                <a:lnTo>
                  <a:pt x="0" y="9286428"/>
                </a:lnTo>
                <a:lnTo>
                  <a:pt x="0" y="0"/>
                </a:lnTo>
                <a:lnTo>
                  <a:pt x="17259299" y="0"/>
                </a:lnTo>
                <a:lnTo>
                  <a:pt x="17259299" y="92864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86903" y="939863"/>
            <a:ext cx="83991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spc="40" dirty="0">
                <a:solidFill>
                  <a:srgbClr val="292E3A"/>
                </a:solidFill>
                <a:latin typeface="Cambria"/>
                <a:cs typeface="Cambria"/>
              </a:rPr>
              <a:t>DATA ANALYSIS</a:t>
            </a:r>
            <a:endParaRPr sz="5000" dirty="0">
              <a:latin typeface="Cambria"/>
              <a:cs typeface="Cambri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5A6F2-3040-2E95-5084-9C5630DC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9" y="2181351"/>
            <a:ext cx="15070739" cy="47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6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53950" y="0"/>
            <a:ext cx="8734425" cy="10287000"/>
            <a:chOff x="9553950" y="0"/>
            <a:chExt cx="873442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3950" y="0"/>
              <a:ext cx="873404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8449" y="0"/>
              <a:ext cx="8019550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2296" y="3954690"/>
            <a:ext cx="7686040" cy="16008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300" spc="305" dirty="0">
                <a:latin typeface="Cambria"/>
                <a:cs typeface="Cambria"/>
              </a:rPr>
              <a:t>THANK</a:t>
            </a:r>
            <a:r>
              <a:rPr sz="10300" spc="80" dirty="0">
                <a:latin typeface="Cambria"/>
                <a:cs typeface="Cambria"/>
              </a:rPr>
              <a:t> </a:t>
            </a:r>
            <a:r>
              <a:rPr sz="10300" spc="405" dirty="0">
                <a:latin typeface="Cambria"/>
                <a:cs typeface="Cambria"/>
              </a:rPr>
              <a:t>YOU</a:t>
            </a:r>
            <a:endParaRPr sz="103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617700" cy="10287000"/>
            <a:chOff x="0" y="0"/>
            <a:chExt cx="146177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992784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7837" y="3624248"/>
              <a:ext cx="9829799" cy="21907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30723" y="2051442"/>
            <a:ext cx="1007999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195" dirty="0">
                <a:latin typeface="Cambria"/>
                <a:cs typeface="Cambria"/>
              </a:rPr>
              <a:t>INTERNSHIP</a:t>
            </a:r>
            <a:r>
              <a:rPr sz="6600" spc="-170" dirty="0">
                <a:latin typeface="Cambria"/>
                <a:cs typeface="Cambria"/>
              </a:rPr>
              <a:t> </a:t>
            </a:r>
            <a:r>
              <a:rPr sz="6600" spc="240" dirty="0">
                <a:latin typeface="Cambria"/>
                <a:cs typeface="Cambria"/>
              </a:rPr>
              <a:t>DONE</a:t>
            </a:r>
            <a:r>
              <a:rPr sz="6600" spc="-165" dirty="0">
                <a:latin typeface="Cambria"/>
                <a:cs typeface="Cambria"/>
              </a:rPr>
              <a:t> </a:t>
            </a:r>
            <a:r>
              <a:rPr sz="6600" spc="-15" dirty="0">
                <a:latin typeface="Cambria"/>
                <a:cs typeface="Cambria"/>
              </a:rPr>
              <a:t>UNDER</a:t>
            </a:r>
            <a:endParaRPr sz="66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1436" y="5980152"/>
            <a:ext cx="10962964" cy="162095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142240" algn="r">
              <a:lnSpc>
                <a:spcPts val="6295"/>
              </a:lnSpc>
              <a:spcBef>
                <a:spcPts val="140"/>
              </a:spcBef>
            </a:pPr>
            <a:r>
              <a:rPr sz="5850" b="1" spc="-340" dirty="0">
                <a:solidFill>
                  <a:srgbClr val="4236A1"/>
                </a:solidFill>
                <a:latin typeface="Cambria"/>
                <a:cs typeface="Cambria"/>
              </a:rPr>
              <a:t>P</a:t>
            </a:r>
            <a:r>
              <a:rPr sz="5850" b="1" spc="-475" dirty="0">
                <a:solidFill>
                  <a:srgbClr val="4236A1"/>
                </a:solidFill>
                <a:latin typeface="Cambria"/>
                <a:cs typeface="Cambria"/>
              </a:rPr>
              <a:t>r</a:t>
            </a:r>
            <a:r>
              <a:rPr sz="5850" b="1" spc="-650" dirty="0">
                <a:solidFill>
                  <a:srgbClr val="4236A1"/>
                </a:solidFill>
                <a:latin typeface="Cambria"/>
                <a:cs typeface="Cambria"/>
              </a:rPr>
              <a:t>e</a:t>
            </a:r>
            <a:r>
              <a:rPr sz="5850" b="1" spc="-710" dirty="0">
                <a:solidFill>
                  <a:srgbClr val="4236A1"/>
                </a:solidFill>
                <a:latin typeface="Cambria"/>
                <a:cs typeface="Cambria"/>
              </a:rPr>
              <a:t>s</a:t>
            </a:r>
            <a:r>
              <a:rPr sz="5850" b="1" spc="-650" dirty="0">
                <a:solidFill>
                  <a:srgbClr val="4236A1"/>
                </a:solidFill>
                <a:latin typeface="Cambria"/>
                <a:cs typeface="Cambria"/>
              </a:rPr>
              <a:t>e</a:t>
            </a:r>
            <a:r>
              <a:rPr sz="5850" b="1" spc="-440" dirty="0">
                <a:solidFill>
                  <a:srgbClr val="4236A1"/>
                </a:solidFill>
                <a:latin typeface="Cambria"/>
                <a:cs typeface="Cambria"/>
              </a:rPr>
              <a:t>n</a:t>
            </a:r>
            <a:r>
              <a:rPr sz="5850" b="1" spc="-165" dirty="0">
                <a:solidFill>
                  <a:srgbClr val="4236A1"/>
                </a:solidFill>
                <a:latin typeface="Cambria"/>
                <a:cs typeface="Cambria"/>
              </a:rPr>
              <a:t>t</a:t>
            </a:r>
            <a:r>
              <a:rPr sz="5850" b="1" spc="-650" dirty="0">
                <a:solidFill>
                  <a:srgbClr val="4236A1"/>
                </a:solidFill>
                <a:latin typeface="Cambria"/>
                <a:cs typeface="Cambria"/>
              </a:rPr>
              <a:t>e</a:t>
            </a:r>
            <a:r>
              <a:rPr sz="5850" b="1" spc="-490" dirty="0">
                <a:solidFill>
                  <a:srgbClr val="4236A1"/>
                </a:solidFill>
                <a:latin typeface="Cambria"/>
                <a:cs typeface="Cambria"/>
              </a:rPr>
              <a:t>d</a:t>
            </a:r>
            <a:r>
              <a:rPr sz="5850" b="1" spc="85" dirty="0">
                <a:solidFill>
                  <a:srgbClr val="4236A1"/>
                </a:solidFill>
                <a:latin typeface="Cambria"/>
                <a:cs typeface="Cambria"/>
              </a:rPr>
              <a:t> </a:t>
            </a:r>
            <a:r>
              <a:rPr sz="5850" b="1" spc="-315" dirty="0">
                <a:solidFill>
                  <a:srgbClr val="4236A1"/>
                </a:solidFill>
                <a:latin typeface="Cambria"/>
                <a:cs typeface="Cambria"/>
              </a:rPr>
              <a:t>B</a:t>
            </a:r>
            <a:r>
              <a:rPr sz="5850" b="1" spc="-590" dirty="0">
                <a:solidFill>
                  <a:srgbClr val="4236A1"/>
                </a:solidFill>
                <a:latin typeface="Cambria"/>
                <a:cs typeface="Cambria"/>
              </a:rPr>
              <a:t>y</a:t>
            </a:r>
            <a:r>
              <a:rPr sz="5850" b="1" spc="85" dirty="0">
                <a:solidFill>
                  <a:srgbClr val="4236A1"/>
                </a:solidFill>
                <a:latin typeface="Cambria"/>
                <a:cs typeface="Cambria"/>
              </a:rPr>
              <a:t> </a:t>
            </a:r>
            <a:r>
              <a:rPr lang="en-US" sz="5850" b="1" spc="-315" dirty="0">
                <a:solidFill>
                  <a:srgbClr val="4236A1"/>
                </a:solidFill>
                <a:latin typeface="Cambria"/>
                <a:cs typeface="Cambria"/>
              </a:rPr>
              <a:t>Sourav Kumar Mishra</a:t>
            </a:r>
            <a:endParaRPr sz="5850" dirty="0">
              <a:latin typeface="Cambria"/>
              <a:cs typeface="Cambria"/>
            </a:endParaRPr>
          </a:p>
          <a:p>
            <a:pPr marR="5080" algn="r">
              <a:lnSpc>
                <a:spcPts val="6175"/>
              </a:lnSpc>
            </a:pPr>
            <a:r>
              <a:rPr sz="5750" b="1" spc="-355" dirty="0">
                <a:solidFill>
                  <a:srgbClr val="4236A1"/>
                </a:solidFill>
                <a:latin typeface="Cambria"/>
                <a:cs typeface="Cambria"/>
              </a:rPr>
              <a:t>Data</a:t>
            </a:r>
            <a:r>
              <a:rPr sz="5750" b="1" spc="45" dirty="0">
                <a:solidFill>
                  <a:srgbClr val="4236A1"/>
                </a:solidFill>
                <a:latin typeface="Cambria"/>
                <a:cs typeface="Cambria"/>
              </a:rPr>
              <a:t> </a:t>
            </a:r>
            <a:r>
              <a:rPr sz="5750" b="1" spc="-335" dirty="0">
                <a:solidFill>
                  <a:srgbClr val="4236A1"/>
                </a:solidFill>
                <a:latin typeface="Cambria"/>
                <a:cs typeface="Cambria"/>
              </a:rPr>
              <a:t>Analyst</a:t>
            </a:r>
            <a:endParaRPr sz="57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INTRODUCTION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4240" marR="5080">
              <a:lnSpc>
                <a:spcPct val="107100"/>
              </a:lnSpc>
              <a:spcBef>
                <a:spcPts val="100"/>
              </a:spcBef>
            </a:pPr>
            <a:r>
              <a:rPr spc="-420" dirty="0"/>
              <a:t>Employee</a:t>
            </a:r>
            <a:r>
              <a:rPr spc="-335" dirty="0"/>
              <a:t> </a:t>
            </a:r>
            <a:r>
              <a:rPr spc="-300" dirty="0"/>
              <a:t>attrition</a:t>
            </a:r>
            <a:r>
              <a:rPr spc="315" dirty="0"/>
              <a:t> </a:t>
            </a:r>
            <a:r>
              <a:rPr spc="-425" dirty="0"/>
              <a:t>is</a:t>
            </a:r>
            <a:r>
              <a:rPr spc="-335" dirty="0"/>
              <a:t> </a:t>
            </a:r>
            <a:r>
              <a:rPr spc="-380" dirty="0"/>
              <a:t>the</a:t>
            </a:r>
            <a:r>
              <a:rPr spc="315" dirty="0"/>
              <a:t> </a:t>
            </a:r>
            <a:r>
              <a:rPr spc="-375" dirty="0"/>
              <a:t>decline</a:t>
            </a:r>
            <a:r>
              <a:rPr spc="315" dirty="0"/>
              <a:t> </a:t>
            </a:r>
            <a:r>
              <a:rPr spc="-320" dirty="0"/>
              <a:t>in</a:t>
            </a:r>
            <a:r>
              <a:rPr spc="315" dirty="0"/>
              <a:t> </a:t>
            </a:r>
            <a:r>
              <a:rPr spc="-475" dirty="0"/>
              <a:t>an</a:t>
            </a:r>
            <a:r>
              <a:rPr spc="-285" dirty="0"/>
              <a:t> </a:t>
            </a:r>
            <a:r>
              <a:rPr spc="-400" dirty="0"/>
              <a:t>organization's</a:t>
            </a:r>
            <a:r>
              <a:rPr spc="-360" dirty="0"/>
              <a:t> </a:t>
            </a:r>
            <a:r>
              <a:rPr spc="-395" dirty="0"/>
              <a:t>workforce </a:t>
            </a:r>
            <a:r>
              <a:rPr spc="-1065" dirty="0"/>
              <a:t> </a:t>
            </a:r>
            <a:r>
              <a:rPr spc="-565" dirty="0"/>
              <a:t>w</a:t>
            </a:r>
            <a:r>
              <a:rPr spc="-434" dirty="0"/>
              <a:t>h</a:t>
            </a:r>
            <a:r>
              <a:rPr spc="-560" dirty="0"/>
              <a:t>e</a:t>
            </a:r>
            <a:r>
              <a:rPr spc="-380" dirty="0"/>
              <a:t>n</a:t>
            </a:r>
            <a:r>
              <a:rPr spc="65" dirty="0"/>
              <a:t> </a:t>
            </a:r>
            <a:r>
              <a:rPr spc="-560" dirty="0"/>
              <a:t>em</a:t>
            </a:r>
            <a:r>
              <a:rPr spc="-420" dirty="0"/>
              <a:t>p</a:t>
            </a:r>
            <a:r>
              <a:rPr spc="-200" dirty="0"/>
              <a:t>l</a:t>
            </a:r>
            <a:r>
              <a:rPr spc="-400" dirty="0"/>
              <a:t>o</a:t>
            </a:r>
            <a:r>
              <a:rPr spc="-515" dirty="0"/>
              <a:t>y</a:t>
            </a:r>
            <a:r>
              <a:rPr spc="-560" dirty="0"/>
              <a:t>ee</a:t>
            </a:r>
            <a:r>
              <a:rPr spc="-600" dirty="0"/>
              <a:t>s</a:t>
            </a:r>
            <a:r>
              <a:rPr spc="65" dirty="0"/>
              <a:t> </a:t>
            </a:r>
            <a:r>
              <a:rPr spc="-200" dirty="0"/>
              <a:t>l</a:t>
            </a:r>
            <a:r>
              <a:rPr spc="-560" dirty="0"/>
              <a:t>e</a:t>
            </a:r>
            <a:r>
              <a:rPr spc="-565" dirty="0"/>
              <a:t>a</a:t>
            </a:r>
            <a:r>
              <a:rPr spc="-450" dirty="0"/>
              <a:t>v</a:t>
            </a:r>
            <a:r>
              <a:rPr spc="-555" dirty="0"/>
              <a:t>e</a:t>
            </a:r>
            <a:r>
              <a:rPr spc="65" dirty="0"/>
              <a:t> </a:t>
            </a:r>
            <a:r>
              <a:rPr spc="-565" dirty="0"/>
              <a:t>w</a:t>
            </a:r>
            <a:r>
              <a:rPr spc="-254" dirty="0"/>
              <a:t>i</a:t>
            </a:r>
            <a:r>
              <a:rPr spc="-145" dirty="0"/>
              <a:t>t</a:t>
            </a:r>
            <a:r>
              <a:rPr spc="-434" dirty="0"/>
              <a:t>h</a:t>
            </a:r>
            <a:r>
              <a:rPr spc="-400" dirty="0"/>
              <a:t>o</a:t>
            </a:r>
            <a:r>
              <a:rPr spc="-459" dirty="0"/>
              <a:t>u</a:t>
            </a:r>
            <a:r>
              <a:rPr spc="-145" dirty="0"/>
              <a:t>t</a:t>
            </a:r>
            <a:r>
              <a:rPr spc="65" dirty="0"/>
              <a:t> </a:t>
            </a:r>
            <a:r>
              <a:rPr spc="-375" dirty="0"/>
              <a:t>b</a:t>
            </a:r>
            <a:r>
              <a:rPr spc="-560" dirty="0"/>
              <a:t>e</a:t>
            </a:r>
            <a:r>
              <a:rPr spc="-254" dirty="0"/>
              <a:t>i</a:t>
            </a:r>
            <a:r>
              <a:rPr spc="-385" dirty="0"/>
              <a:t>n</a:t>
            </a:r>
            <a:r>
              <a:rPr spc="-340" dirty="0"/>
              <a:t>g</a:t>
            </a:r>
            <a:r>
              <a:rPr spc="65" dirty="0"/>
              <a:t> </a:t>
            </a:r>
            <a:r>
              <a:rPr spc="-409" dirty="0"/>
              <a:t>r</a:t>
            </a:r>
            <a:r>
              <a:rPr spc="-560" dirty="0"/>
              <a:t>e</a:t>
            </a:r>
            <a:r>
              <a:rPr spc="-420" dirty="0"/>
              <a:t>p</a:t>
            </a:r>
            <a:r>
              <a:rPr spc="-200" dirty="0"/>
              <a:t>l</a:t>
            </a:r>
            <a:r>
              <a:rPr spc="-565" dirty="0"/>
              <a:t>a</a:t>
            </a:r>
            <a:r>
              <a:rPr spc="-220" dirty="0"/>
              <a:t>c</a:t>
            </a:r>
            <a:r>
              <a:rPr spc="-560" dirty="0"/>
              <a:t>e</a:t>
            </a:r>
            <a:r>
              <a:rPr spc="-434" dirty="0"/>
              <a:t>d</a:t>
            </a:r>
            <a:r>
              <a:rPr spc="-125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78241" y="0"/>
            <a:ext cx="5610225" cy="10287000"/>
            <a:chOff x="12678241" y="0"/>
            <a:chExt cx="561022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4447" y="5419798"/>
              <a:ext cx="5263552" cy="48672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78241" y="0"/>
              <a:ext cx="5609758" cy="630410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13162"/>
            <a:ext cx="85661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135" dirty="0">
                <a:solidFill>
                  <a:srgbClr val="4236A1"/>
                </a:solidFill>
                <a:latin typeface="Cambria"/>
                <a:cs typeface="Cambria"/>
              </a:rPr>
              <a:t>Details</a:t>
            </a:r>
            <a:r>
              <a:rPr sz="7000" spc="-165" dirty="0">
                <a:solidFill>
                  <a:srgbClr val="4236A1"/>
                </a:solidFill>
                <a:latin typeface="Cambria"/>
                <a:cs typeface="Cambria"/>
              </a:rPr>
              <a:t> </a:t>
            </a:r>
            <a:r>
              <a:rPr sz="7000" spc="80" dirty="0">
                <a:solidFill>
                  <a:srgbClr val="4236A1"/>
                </a:solidFill>
                <a:latin typeface="Cambria"/>
                <a:cs typeface="Cambria"/>
              </a:rPr>
              <a:t>of</a:t>
            </a:r>
            <a:r>
              <a:rPr sz="7000" spc="-160" dirty="0">
                <a:solidFill>
                  <a:srgbClr val="4236A1"/>
                </a:solidFill>
                <a:latin typeface="Cambria"/>
                <a:cs typeface="Cambria"/>
              </a:rPr>
              <a:t> </a:t>
            </a:r>
            <a:r>
              <a:rPr sz="7000" spc="-55" dirty="0">
                <a:solidFill>
                  <a:srgbClr val="4236A1"/>
                </a:solidFill>
                <a:latin typeface="Cambria"/>
                <a:cs typeface="Cambria"/>
              </a:rPr>
              <a:t>the</a:t>
            </a:r>
            <a:r>
              <a:rPr sz="7000" spc="-160" dirty="0">
                <a:solidFill>
                  <a:srgbClr val="4236A1"/>
                </a:solidFill>
                <a:latin typeface="Cambria"/>
                <a:cs typeface="Cambria"/>
              </a:rPr>
              <a:t> </a:t>
            </a:r>
            <a:r>
              <a:rPr sz="7000" spc="-75" dirty="0">
                <a:solidFill>
                  <a:srgbClr val="4236A1"/>
                </a:solidFill>
                <a:latin typeface="Cambria"/>
                <a:cs typeface="Cambria"/>
              </a:rPr>
              <a:t>data</a:t>
            </a:r>
            <a:r>
              <a:rPr sz="7000" spc="-160" dirty="0">
                <a:solidFill>
                  <a:srgbClr val="4236A1"/>
                </a:solidFill>
                <a:latin typeface="Cambria"/>
                <a:cs typeface="Cambria"/>
              </a:rPr>
              <a:t> </a:t>
            </a:r>
            <a:r>
              <a:rPr sz="7000" spc="-45" dirty="0">
                <a:solidFill>
                  <a:srgbClr val="4236A1"/>
                </a:solidFill>
                <a:latin typeface="Cambria"/>
                <a:cs typeface="Cambria"/>
              </a:rPr>
              <a:t>set</a:t>
            </a:r>
            <a:endParaRPr sz="7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4450" y="3261097"/>
            <a:ext cx="11861165" cy="442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7300"/>
              </a:lnSpc>
              <a:spcBef>
                <a:spcPts val="100"/>
              </a:spcBef>
            </a:pPr>
            <a:r>
              <a:rPr sz="2800" b="1" spc="-240" dirty="0">
                <a:solidFill>
                  <a:srgbClr val="183353"/>
                </a:solidFill>
                <a:latin typeface="Cambria"/>
                <a:cs typeface="Cambria"/>
              </a:rPr>
              <a:t>Employee</a:t>
            </a:r>
            <a:r>
              <a:rPr sz="2800" b="1" spc="-23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0" dirty="0">
                <a:solidFill>
                  <a:srgbClr val="183353"/>
                </a:solidFill>
                <a:latin typeface="Cambria"/>
                <a:cs typeface="Cambria"/>
              </a:rPr>
              <a:t>ID, 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age,</a:t>
            </a:r>
            <a:r>
              <a:rPr sz="2800" b="1" spc="-21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50" dirty="0">
                <a:solidFill>
                  <a:srgbClr val="183353"/>
                </a:solidFill>
                <a:latin typeface="Cambria"/>
                <a:cs typeface="Cambria"/>
              </a:rPr>
              <a:t>separation</a:t>
            </a:r>
            <a:r>
              <a:rPr sz="2800" b="1" spc="-24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10" dirty="0">
                <a:solidFill>
                  <a:srgbClr val="183353"/>
                </a:solidFill>
                <a:latin typeface="Cambria"/>
                <a:cs typeface="Cambria"/>
              </a:rPr>
              <a:t>status,</a:t>
            </a:r>
            <a:r>
              <a:rPr sz="2800" b="1" spc="-204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75" dirty="0">
                <a:solidFill>
                  <a:srgbClr val="183353"/>
                </a:solidFill>
                <a:latin typeface="Cambria"/>
                <a:cs typeface="Cambria"/>
              </a:rPr>
              <a:t>business</a:t>
            </a:r>
            <a:r>
              <a:rPr sz="2800" b="1" spc="-27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75" dirty="0">
                <a:solidFill>
                  <a:srgbClr val="183353"/>
                </a:solidFill>
                <a:latin typeface="Cambria"/>
                <a:cs typeface="Cambria"/>
              </a:rPr>
              <a:t>trip</a:t>
            </a:r>
            <a:r>
              <a:rPr sz="2800" b="1" spc="-17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15" dirty="0">
                <a:solidFill>
                  <a:srgbClr val="183353"/>
                </a:solidFill>
                <a:latin typeface="Cambria"/>
                <a:cs typeface="Cambria"/>
              </a:rPr>
              <a:t>frequency,</a:t>
            </a:r>
            <a:r>
              <a:rPr sz="2800" b="1" spc="-21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5" dirty="0">
                <a:solidFill>
                  <a:srgbClr val="183353"/>
                </a:solidFill>
                <a:latin typeface="Cambria"/>
                <a:cs typeface="Cambria"/>
              </a:rPr>
              <a:t>department,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9" dirty="0">
                <a:solidFill>
                  <a:srgbClr val="183353"/>
                </a:solidFill>
                <a:latin typeface="Cambria"/>
                <a:cs typeface="Cambria"/>
              </a:rPr>
              <a:t>distance </a:t>
            </a:r>
            <a:r>
              <a:rPr sz="2800" b="1" spc="-22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15" dirty="0">
                <a:solidFill>
                  <a:srgbClr val="183353"/>
                </a:solidFill>
                <a:latin typeface="Cambria"/>
                <a:cs typeface="Cambria"/>
              </a:rPr>
              <a:t>from</a:t>
            </a:r>
            <a:r>
              <a:rPr sz="2800" b="1" spc="-21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35" dirty="0">
                <a:solidFill>
                  <a:srgbClr val="183353"/>
                </a:solidFill>
                <a:latin typeface="Cambria"/>
                <a:cs typeface="Cambria"/>
              </a:rPr>
              <a:t>home,</a:t>
            </a:r>
            <a:r>
              <a:rPr sz="2800" b="1" spc="-229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education</a:t>
            </a:r>
            <a:r>
              <a:rPr sz="2800" b="1" spc="-21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95" dirty="0">
                <a:solidFill>
                  <a:srgbClr val="183353"/>
                </a:solidFill>
                <a:latin typeface="Cambria"/>
                <a:cs typeface="Cambria"/>
              </a:rPr>
              <a:t>level, </a:t>
            </a:r>
            <a:r>
              <a:rPr sz="2800" b="1" spc="-180" dirty="0">
                <a:solidFill>
                  <a:srgbClr val="183353"/>
                </a:solidFill>
                <a:latin typeface="Cambria"/>
                <a:cs typeface="Cambria"/>
              </a:rPr>
              <a:t>field </a:t>
            </a:r>
            <a:r>
              <a:rPr sz="2800" b="1" spc="-145" dirty="0">
                <a:solidFill>
                  <a:srgbClr val="183353"/>
                </a:solidFill>
                <a:latin typeface="Cambria"/>
                <a:cs typeface="Cambria"/>
              </a:rPr>
              <a:t>of </a:t>
            </a:r>
            <a:r>
              <a:rPr sz="2800" b="1" spc="-210" dirty="0">
                <a:solidFill>
                  <a:srgbClr val="183353"/>
                </a:solidFill>
                <a:latin typeface="Cambria"/>
                <a:cs typeface="Cambria"/>
              </a:rPr>
              <a:t>study,</a:t>
            </a:r>
            <a:r>
              <a:rPr sz="2800" b="1" spc="-204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65" dirty="0">
                <a:solidFill>
                  <a:srgbClr val="183353"/>
                </a:solidFill>
                <a:latin typeface="Cambria"/>
                <a:cs typeface="Cambria"/>
              </a:rPr>
              <a:t>number</a:t>
            </a:r>
            <a:r>
              <a:rPr sz="2800" b="1" spc="-26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45" dirty="0">
                <a:solidFill>
                  <a:srgbClr val="183353"/>
                </a:solidFill>
                <a:latin typeface="Cambria"/>
                <a:cs typeface="Cambria"/>
              </a:rPr>
              <a:t>of </a:t>
            </a:r>
            <a:r>
              <a:rPr sz="2800" b="1" spc="-254" dirty="0">
                <a:solidFill>
                  <a:srgbClr val="183353"/>
                </a:solidFill>
                <a:latin typeface="Cambria"/>
                <a:cs typeface="Cambria"/>
              </a:rPr>
              <a:t>employees,</a:t>
            </a:r>
            <a:r>
              <a:rPr sz="2800" b="1" spc="-25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5" dirty="0">
                <a:solidFill>
                  <a:srgbClr val="183353"/>
                </a:solidFill>
                <a:latin typeface="Cambria"/>
                <a:cs typeface="Cambria"/>
              </a:rPr>
              <a:t>gender,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 rank,</a:t>
            </a:r>
            <a:r>
              <a:rPr sz="2800" b="1" spc="-21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50" dirty="0">
                <a:solidFill>
                  <a:srgbClr val="183353"/>
                </a:solidFill>
                <a:latin typeface="Cambria"/>
                <a:cs typeface="Cambria"/>
              </a:rPr>
              <a:t>job, </a:t>
            </a:r>
            <a:r>
              <a:rPr sz="2800" b="1" spc="-14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5" dirty="0">
                <a:solidFill>
                  <a:srgbClr val="183353"/>
                </a:solidFill>
                <a:latin typeface="Cambria"/>
                <a:cs typeface="Cambria"/>
              </a:rPr>
              <a:t>marital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10" dirty="0">
                <a:solidFill>
                  <a:srgbClr val="183353"/>
                </a:solidFill>
                <a:latin typeface="Cambria"/>
                <a:cs typeface="Cambria"/>
              </a:rPr>
              <a:t>status,</a:t>
            </a:r>
            <a:r>
              <a:rPr sz="2800" b="1" spc="-204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monthly</a:t>
            </a:r>
            <a:r>
              <a:rPr sz="2800" b="1" spc="18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00" dirty="0">
                <a:solidFill>
                  <a:srgbClr val="183353"/>
                </a:solidFill>
                <a:latin typeface="Cambria"/>
                <a:cs typeface="Cambria"/>
              </a:rPr>
              <a:t>income,</a:t>
            </a:r>
            <a:r>
              <a:rPr sz="2800" b="1" spc="-19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65" dirty="0">
                <a:solidFill>
                  <a:srgbClr val="183353"/>
                </a:solidFill>
                <a:latin typeface="Cambria"/>
                <a:cs typeface="Cambria"/>
              </a:rPr>
              <a:t>number</a:t>
            </a:r>
            <a:r>
              <a:rPr sz="2800" b="1" spc="-26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45" dirty="0">
                <a:solidFill>
                  <a:srgbClr val="183353"/>
                </a:solidFill>
                <a:latin typeface="Cambria"/>
                <a:cs typeface="Cambria"/>
              </a:rPr>
              <a:t>of</a:t>
            </a:r>
            <a:r>
              <a:rPr sz="2800" b="1" spc="-14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54" dirty="0">
                <a:solidFill>
                  <a:srgbClr val="183353"/>
                </a:solidFill>
                <a:latin typeface="Cambria"/>
                <a:cs typeface="Cambria"/>
              </a:rPr>
              <a:t>companies</a:t>
            </a:r>
            <a:r>
              <a:rPr sz="2800" b="1" spc="-25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changed,</a:t>
            </a:r>
            <a:r>
              <a:rPr sz="2800" b="1" spc="57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80" dirty="0">
                <a:solidFill>
                  <a:srgbClr val="183353"/>
                </a:solidFill>
                <a:latin typeface="Cambria"/>
                <a:cs typeface="Cambria"/>
              </a:rPr>
              <a:t>age</a:t>
            </a:r>
            <a:r>
              <a:rPr sz="2800" b="1" spc="6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509" dirty="0">
                <a:solidFill>
                  <a:srgbClr val="183353"/>
                </a:solidFill>
                <a:latin typeface="Cambria"/>
                <a:cs typeface="Cambria"/>
              </a:rPr>
              <a:t>18</a:t>
            </a:r>
            <a:r>
              <a:rPr sz="2800" b="1" spc="-40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35" dirty="0">
                <a:solidFill>
                  <a:srgbClr val="183353"/>
                </a:solidFill>
                <a:latin typeface="Cambria"/>
                <a:cs typeface="Cambria"/>
              </a:rPr>
              <a:t>or</a:t>
            </a:r>
            <a:r>
              <a:rPr sz="2800" b="1" spc="15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00" dirty="0">
                <a:solidFill>
                  <a:srgbClr val="183353"/>
                </a:solidFill>
                <a:latin typeface="Cambria"/>
                <a:cs typeface="Cambria"/>
              </a:rPr>
              <a:t>older, </a:t>
            </a:r>
            <a:r>
              <a:rPr sz="2800" b="1" spc="-19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45" dirty="0">
                <a:solidFill>
                  <a:srgbClr val="183353"/>
                </a:solidFill>
                <a:latin typeface="Cambria"/>
                <a:cs typeface="Cambria"/>
              </a:rPr>
              <a:t>annual</a:t>
            </a:r>
            <a:r>
              <a:rPr sz="2800" b="1" spc="-24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75" dirty="0">
                <a:solidFill>
                  <a:srgbClr val="183353"/>
                </a:solidFill>
                <a:latin typeface="Cambria"/>
                <a:cs typeface="Cambria"/>
              </a:rPr>
              <a:t>salary</a:t>
            </a:r>
            <a:r>
              <a:rPr sz="2800" b="1" spc="-27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10" dirty="0">
                <a:solidFill>
                  <a:srgbClr val="183353"/>
                </a:solidFill>
                <a:latin typeface="Cambria"/>
                <a:cs typeface="Cambria"/>
              </a:rPr>
              <a:t>Raise</a:t>
            </a:r>
            <a:r>
              <a:rPr sz="2800" b="1" spc="-204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00" dirty="0">
                <a:solidFill>
                  <a:srgbClr val="183353"/>
                </a:solidFill>
                <a:latin typeface="Cambria"/>
                <a:cs typeface="Cambria"/>
              </a:rPr>
              <a:t>rate,</a:t>
            </a:r>
            <a:r>
              <a:rPr sz="2800" b="1" spc="-19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54" dirty="0">
                <a:solidFill>
                  <a:srgbClr val="183353"/>
                </a:solidFill>
                <a:latin typeface="Cambria"/>
                <a:cs typeface="Cambria"/>
              </a:rPr>
              <a:t>standard</a:t>
            </a:r>
            <a:r>
              <a:rPr sz="2800" b="1" spc="-25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5" dirty="0">
                <a:solidFill>
                  <a:srgbClr val="183353"/>
                </a:solidFill>
                <a:latin typeface="Cambria"/>
                <a:cs typeface="Cambria"/>
              </a:rPr>
              <a:t>hours,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15" dirty="0">
                <a:solidFill>
                  <a:srgbClr val="183353"/>
                </a:solidFill>
                <a:latin typeface="Cambria"/>
                <a:cs typeface="Cambria"/>
              </a:rPr>
              <a:t>stock</a:t>
            </a:r>
            <a:r>
              <a:rPr sz="2800" b="1" spc="-21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95" dirty="0">
                <a:solidFill>
                  <a:srgbClr val="183353"/>
                </a:solidFill>
                <a:latin typeface="Cambria"/>
                <a:cs typeface="Cambria"/>
              </a:rPr>
              <a:t>option</a:t>
            </a:r>
            <a:r>
              <a:rPr sz="2800" b="1" spc="-19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95" dirty="0">
                <a:solidFill>
                  <a:srgbClr val="183353"/>
                </a:solidFill>
                <a:latin typeface="Cambria"/>
                <a:cs typeface="Cambria"/>
              </a:rPr>
              <a:t>level,</a:t>
            </a:r>
            <a:r>
              <a:rPr sz="2800" b="1" spc="-19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70" dirty="0">
                <a:solidFill>
                  <a:srgbClr val="183353"/>
                </a:solidFill>
                <a:latin typeface="Cambria"/>
                <a:cs typeface="Cambria"/>
              </a:rPr>
              <a:t>total</a:t>
            </a:r>
            <a:r>
              <a:rPr sz="2800" b="1" spc="-16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305" dirty="0">
                <a:solidFill>
                  <a:srgbClr val="183353"/>
                </a:solidFill>
                <a:latin typeface="Cambria"/>
                <a:cs typeface="Cambria"/>
              </a:rPr>
              <a:t>years</a:t>
            </a:r>
            <a:r>
              <a:rPr sz="2800" b="1" spc="-30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45" dirty="0">
                <a:solidFill>
                  <a:srgbClr val="183353"/>
                </a:solidFill>
                <a:latin typeface="Cambria"/>
                <a:cs typeface="Cambria"/>
              </a:rPr>
              <a:t>of</a:t>
            </a:r>
            <a:r>
              <a:rPr sz="2800" b="1" spc="-14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5" dirty="0">
                <a:solidFill>
                  <a:srgbClr val="183353"/>
                </a:solidFill>
                <a:latin typeface="Cambria"/>
                <a:cs typeface="Cambria"/>
              </a:rPr>
              <a:t>service, 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65" dirty="0">
                <a:solidFill>
                  <a:srgbClr val="183353"/>
                </a:solidFill>
                <a:latin typeface="Cambria"/>
                <a:cs typeface="Cambria"/>
              </a:rPr>
              <a:t>number</a:t>
            </a:r>
            <a:r>
              <a:rPr sz="2800" b="1" spc="-26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45" dirty="0">
                <a:solidFill>
                  <a:srgbClr val="183353"/>
                </a:solidFill>
                <a:latin typeface="Cambria"/>
                <a:cs typeface="Cambria"/>
              </a:rPr>
              <a:t>of</a:t>
            </a:r>
            <a:r>
              <a:rPr sz="2800" b="1" spc="-14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15" dirty="0">
                <a:solidFill>
                  <a:srgbClr val="183353"/>
                </a:solidFill>
                <a:latin typeface="Cambria"/>
                <a:cs typeface="Cambria"/>
              </a:rPr>
              <a:t>trainings</a:t>
            </a:r>
            <a:r>
              <a:rPr sz="2800" b="1" spc="-21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last</a:t>
            </a:r>
            <a:r>
              <a:rPr sz="2800" b="1" spc="-21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45" dirty="0">
                <a:solidFill>
                  <a:srgbClr val="183353"/>
                </a:solidFill>
                <a:latin typeface="Cambria"/>
                <a:cs typeface="Cambria"/>
              </a:rPr>
              <a:t>year,</a:t>
            </a:r>
            <a:r>
              <a:rPr sz="2800" b="1" spc="-24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305" dirty="0">
                <a:solidFill>
                  <a:srgbClr val="183353"/>
                </a:solidFill>
                <a:latin typeface="Cambria"/>
                <a:cs typeface="Cambria"/>
              </a:rPr>
              <a:t>years</a:t>
            </a:r>
            <a:r>
              <a:rPr sz="2800" b="1" spc="-30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00" dirty="0">
                <a:solidFill>
                  <a:srgbClr val="183353"/>
                </a:solidFill>
                <a:latin typeface="Cambria"/>
                <a:cs typeface="Cambria"/>
              </a:rPr>
              <a:t>with</a:t>
            </a:r>
            <a:r>
              <a:rPr sz="2800" b="1" spc="-19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the</a:t>
            </a:r>
            <a:r>
              <a:rPr sz="2800" b="1" spc="17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5" dirty="0">
                <a:solidFill>
                  <a:srgbClr val="183353"/>
                </a:solidFill>
                <a:latin typeface="Cambria"/>
                <a:cs typeface="Cambria"/>
              </a:rPr>
              <a:t>company,</a:t>
            </a:r>
            <a:r>
              <a:rPr sz="2800" b="1" spc="16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305" dirty="0">
                <a:solidFill>
                  <a:srgbClr val="183353"/>
                </a:solidFill>
                <a:latin typeface="Cambria"/>
                <a:cs typeface="Cambria"/>
              </a:rPr>
              <a:t>years</a:t>
            </a:r>
            <a:r>
              <a:rPr sz="2800" b="1" spc="1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35" dirty="0">
                <a:solidFill>
                  <a:srgbClr val="183353"/>
                </a:solidFill>
                <a:latin typeface="Cambria"/>
                <a:cs typeface="Cambria"/>
              </a:rPr>
              <a:t>since</a:t>
            </a:r>
            <a:r>
              <a:rPr sz="2800" b="1" spc="14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0" dirty="0">
                <a:solidFill>
                  <a:srgbClr val="183353"/>
                </a:solidFill>
                <a:latin typeface="Cambria"/>
                <a:cs typeface="Cambria"/>
              </a:rPr>
              <a:t>last</a:t>
            </a:r>
            <a:r>
              <a:rPr sz="2800" b="1" spc="18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00" dirty="0">
                <a:solidFill>
                  <a:srgbClr val="183353"/>
                </a:solidFill>
                <a:latin typeface="Cambria"/>
                <a:cs typeface="Cambria"/>
              </a:rPr>
              <a:t>promotion, </a:t>
            </a:r>
            <a:r>
              <a:rPr sz="2800" b="1" spc="-19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305" dirty="0">
                <a:solidFill>
                  <a:srgbClr val="183353"/>
                </a:solidFill>
                <a:latin typeface="Cambria"/>
                <a:cs typeface="Cambria"/>
              </a:rPr>
              <a:t>years</a:t>
            </a:r>
            <a:r>
              <a:rPr sz="2800" b="1" spc="-30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45" dirty="0">
                <a:solidFill>
                  <a:srgbClr val="183353"/>
                </a:solidFill>
                <a:latin typeface="Cambria"/>
                <a:cs typeface="Cambria"/>
              </a:rPr>
              <a:t>of</a:t>
            </a:r>
            <a:r>
              <a:rPr sz="2800" b="1" spc="-14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50" dirty="0">
                <a:solidFill>
                  <a:srgbClr val="183353"/>
                </a:solidFill>
                <a:latin typeface="Cambria"/>
                <a:cs typeface="Cambria"/>
              </a:rPr>
              <a:t>service</a:t>
            </a:r>
            <a:r>
              <a:rPr sz="2800" b="1" spc="-24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00" dirty="0">
                <a:solidFill>
                  <a:srgbClr val="183353"/>
                </a:solidFill>
                <a:latin typeface="Cambria"/>
                <a:cs typeface="Cambria"/>
              </a:rPr>
              <a:t>with</a:t>
            </a:r>
            <a:r>
              <a:rPr sz="2800" b="1" spc="-19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15" dirty="0">
                <a:solidFill>
                  <a:srgbClr val="183353"/>
                </a:solidFill>
                <a:latin typeface="Cambria"/>
                <a:cs typeface="Cambria"/>
              </a:rPr>
              <a:t>current</a:t>
            </a:r>
            <a:r>
              <a:rPr sz="2800" b="1" spc="-21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50" dirty="0">
                <a:solidFill>
                  <a:srgbClr val="183353"/>
                </a:solidFill>
                <a:latin typeface="Cambria"/>
                <a:cs typeface="Cambria"/>
              </a:rPr>
              <a:t>manager,</a:t>
            </a:r>
            <a:r>
              <a:rPr sz="2800" b="1" spc="-24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35" dirty="0">
                <a:solidFill>
                  <a:srgbClr val="183353"/>
                </a:solidFill>
                <a:latin typeface="Cambria"/>
                <a:cs typeface="Cambria"/>
              </a:rPr>
              <a:t>environmental</a:t>
            </a:r>
            <a:r>
              <a:rPr sz="2800" b="1" spc="-229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90" dirty="0">
                <a:solidFill>
                  <a:srgbClr val="183353"/>
                </a:solidFill>
                <a:latin typeface="Cambria"/>
                <a:cs typeface="Cambria"/>
              </a:rPr>
              <a:t>satisfaction,</a:t>
            </a:r>
            <a:r>
              <a:rPr sz="2800" b="1" spc="-185" dirty="0">
                <a:solidFill>
                  <a:srgbClr val="183353"/>
                </a:solidFill>
                <a:latin typeface="Cambria"/>
                <a:cs typeface="Cambria"/>
              </a:rPr>
              <a:t> job</a:t>
            </a:r>
            <a:r>
              <a:rPr sz="2800" b="1" spc="-180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90" dirty="0">
                <a:solidFill>
                  <a:srgbClr val="183353"/>
                </a:solidFill>
                <a:latin typeface="Cambria"/>
                <a:cs typeface="Cambria"/>
              </a:rPr>
              <a:t>satisfaction, </a:t>
            </a:r>
            <a:r>
              <a:rPr sz="2800" b="1" spc="-18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95" dirty="0">
                <a:solidFill>
                  <a:srgbClr val="183353"/>
                </a:solidFill>
                <a:latin typeface="Cambria"/>
                <a:cs typeface="Cambria"/>
              </a:rPr>
              <a:t>work-life</a:t>
            </a:r>
            <a:r>
              <a:rPr sz="2800" b="1" spc="3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10" dirty="0">
                <a:solidFill>
                  <a:srgbClr val="183353"/>
                </a:solidFill>
                <a:latin typeface="Cambria"/>
                <a:cs typeface="Cambria"/>
              </a:rPr>
              <a:t>balance,</a:t>
            </a:r>
            <a:r>
              <a:rPr sz="2800" b="1" spc="3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185" dirty="0">
                <a:solidFill>
                  <a:srgbClr val="183353"/>
                </a:solidFill>
                <a:latin typeface="Cambria"/>
                <a:cs typeface="Cambria"/>
              </a:rPr>
              <a:t>job</a:t>
            </a:r>
            <a:r>
              <a:rPr sz="2800" b="1" spc="3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15" dirty="0">
                <a:solidFill>
                  <a:srgbClr val="183353"/>
                </a:solidFill>
                <a:latin typeface="Cambria"/>
                <a:cs typeface="Cambria"/>
              </a:rPr>
              <a:t>involvement,</a:t>
            </a:r>
            <a:r>
              <a:rPr sz="2800" b="1" spc="3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40" dirty="0">
                <a:solidFill>
                  <a:srgbClr val="183353"/>
                </a:solidFill>
                <a:latin typeface="Cambria"/>
                <a:cs typeface="Cambria"/>
              </a:rPr>
              <a:t>performance</a:t>
            </a:r>
            <a:r>
              <a:rPr sz="2800" b="1" spc="35" dirty="0">
                <a:solidFill>
                  <a:srgbClr val="183353"/>
                </a:solidFill>
                <a:latin typeface="Cambria"/>
                <a:cs typeface="Cambria"/>
              </a:rPr>
              <a:t> </a:t>
            </a:r>
            <a:r>
              <a:rPr sz="2800" b="1" spc="-229" dirty="0">
                <a:solidFill>
                  <a:srgbClr val="183353"/>
                </a:solidFill>
                <a:latin typeface="Cambria"/>
                <a:cs typeface="Cambria"/>
              </a:rPr>
              <a:t>evaluation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CFE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3730" y="1338760"/>
            <a:ext cx="1709088" cy="31003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7620"/>
            <a:ext cx="10370820" cy="10279380"/>
            <a:chOff x="0" y="7620"/>
            <a:chExt cx="10370820" cy="102793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7782" y="5758785"/>
              <a:ext cx="1643398" cy="30935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982" y="4254761"/>
              <a:ext cx="1576723" cy="15767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7620"/>
              <a:ext cx="9506585" cy="10279380"/>
            </a:xfrm>
            <a:custGeom>
              <a:avLst/>
              <a:gdLst/>
              <a:ahLst/>
              <a:cxnLst/>
              <a:rect l="l" t="t" r="r" b="b"/>
              <a:pathLst>
                <a:path w="9506585" h="10279380">
                  <a:moveTo>
                    <a:pt x="0" y="10279379"/>
                  </a:moveTo>
                  <a:lnTo>
                    <a:pt x="0" y="0"/>
                  </a:lnTo>
                  <a:lnTo>
                    <a:pt x="9506198" y="0"/>
                  </a:lnTo>
                  <a:lnTo>
                    <a:pt x="9506198" y="10279379"/>
                  </a:lnTo>
                  <a:lnTo>
                    <a:pt x="0" y="10279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16000" y="4503769"/>
            <a:ext cx="38715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85" dirty="0">
                <a:solidFill>
                  <a:srgbClr val="166ABE"/>
                </a:solidFill>
                <a:latin typeface="Cambria"/>
                <a:cs typeface="Cambria"/>
              </a:rPr>
              <a:t>M</a:t>
            </a:r>
            <a:r>
              <a:rPr sz="7000" b="1" spc="-45" dirty="0">
                <a:solidFill>
                  <a:srgbClr val="166ABE"/>
                </a:solidFill>
                <a:latin typeface="Cambria"/>
                <a:cs typeface="Cambria"/>
              </a:rPr>
              <a:t>a</a:t>
            </a:r>
            <a:r>
              <a:rPr sz="7000" b="1" spc="-525" dirty="0">
                <a:solidFill>
                  <a:srgbClr val="166ABE"/>
                </a:solidFill>
                <a:latin typeface="Cambria"/>
                <a:cs typeface="Cambria"/>
              </a:rPr>
              <a:t>i</a:t>
            </a:r>
            <a:r>
              <a:rPr sz="7000" b="1" spc="-105" dirty="0">
                <a:solidFill>
                  <a:srgbClr val="166ABE"/>
                </a:solidFill>
                <a:latin typeface="Cambria"/>
                <a:cs typeface="Cambria"/>
              </a:rPr>
              <a:t>n</a:t>
            </a:r>
            <a:r>
              <a:rPr sz="7000" b="1" spc="-145" dirty="0">
                <a:solidFill>
                  <a:srgbClr val="166ABE"/>
                </a:solidFill>
                <a:latin typeface="Cambria"/>
                <a:cs typeface="Cambria"/>
              </a:rPr>
              <a:t> </a:t>
            </a:r>
            <a:r>
              <a:rPr sz="7000" b="1" spc="-265" dirty="0">
                <a:solidFill>
                  <a:srgbClr val="166ABE"/>
                </a:solidFill>
                <a:latin typeface="Cambria"/>
                <a:cs typeface="Cambria"/>
              </a:rPr>
              <a:t>K</a:t>
            </a:r>
            <a:r>
              <a:rPr sz="7000" b="1" spc="-390" dirty="0">
                <a:solidFill>
                  <a:srgbClr val="166ABE"/>
                </a:solidFill>
                <a:latin typeface="Cambria"/>
                <a:cs typeface="Cambria"/>
              </a:rPr>
              <a:t>P</a:t>
            </a:r>
            <a:r>
              <a:rPr sz="7000" b="1" spc="-490" dirty="0">
                <a:solidFill>
                  <a:srgbClr val="166ABE"/>
                </a:solidFill>
                <a:latin typeface="Cambria"/>
                <a:cs typeface="Cambria"/>
              </a:rPr>
              <a:t>I</a:t>
            </a:r>
            <a:r>
              <a:rPr sz="7000" b="1" spc="-80" dirty="0">
                <a:solidFill>
                  <a:srgbClr val="166ABE"/>
                </a:solidFill>
                <a:latin typeface="Cambria"/>
                <a:cs typeface="Cambria"/>
              </a:rPr>
              <a:t>s</a:t>
            </a:r>
            <a:endParaRPr sz="7000">
              <a:latin typeface="Cambria"/>
              <a:cs typeface="Cambr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404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Overall</a:t>
            </a:r>
            <a:r>
              <a:rPr spc="-20" dirty="0"/>
              <a:t> </a:t>
            </a:r>
            <a:r>
              <a:rPr spc="265" dirty="0"/>
              <a:t>Attrition</a:t>
            </a:r>
            <a:r>
              <a:rPr spc="-20" dirty="0"/>
              <a:t> </a:t>
            </a:r>
            <a:r>
              <a:rPr spc="114" dirty="0"/>
              <a:t>Rate</a:t>
            </a:r>
            <a:r>
              <a:rPr spc="-15" dirty="0"/>
              <a:t> </a:t>
            </a:r>
            <a:r>
              <a:rPr spc="-5" dirty="0"/>
              <a:t>(15%)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600550" y="3251866"/>
            <a:ext cx="60464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265" dirty="0">
                <a:solidFill>
                  <a:srgbClr val="166ABE"/>
                </a:solidFill>
                <a:latin typeface="Arial"/>
                <a:cs typeface="Arial"/>
              </a:rPr>
              <a:t>Attrition</a:t>
            </a:r>
            <a:r>
              <a:rPr sz="3800" b="1" spc="-45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800" b="1" spc="70" dirty="0">
                <a:solidFill>
                  <a:srgbClr val="166ABE"/>
                </a:solidFill>
                <a:latin typeface="Arial"/>
                <a:cs typeface="Arial"/>
              </a:rPr>
              <a:t>by</a:t>
            </a:r>
            <a:r>
              <a:rPr sz="3800" b="1" spc="-45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800" b="1" spc="235" dirty="0">
                <a:solidFill>
                  <a:srgbClr val="166ABE"/>
                </a:solidFill>
                <a:latin typeface="Arial"/>
                <a:cs typeface="Arial"/>
              </a:rPr>
              <a:t>Department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69237" y="4690817"/>
            <a:ext cx="50704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265" dirty="0">
                <a:solidFill>
                  <a:srgbClr val="166ABE"/>
                </a:solidFill>
                <a:latin typeface="Arial"/>
                <a:cs typeface="Arial"/>
              </a:rPr>
              <a:t>Attrition</a:t>
            </a:r>
            <a:r>
              <a:rPr sz="3800" b="1" spc="-30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800" b="1" spc="70" dirty="0">
                <a:solidFill>
                  <a:srgbClr val="166ABE"/>
                </a:solidFill>
                <a:latin typeface="Arial"/>
                <a:cs typeface="Arial"/>
              </a:rPr>
              <a:t>by</a:t>
            </a:r>
            <a:r>
              <a:rPr sz="3800" b="1" spc="-30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800" b="1" spc="-90" dirty="0">
                <a:solidFill>
                  <a:srgbClr val="166ABE"/>
                </a:solidFill>
                <a:latin typeface="Arial"/>
                <a:cs typeface="Arial"/>
              </a:rPr>
              <a:t>Job</a:t>
            </a:r>
            <a:r>
              <a:rPr sz="3800" b="1" spc="-30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800" b="1" spc="5" dirty="0">
                <a:solidFill>
                  <a:srgbClr val="166ABE"/>
                </a:solidFill>
                <a:latin typeface="Arial"/>
                <a:cs typeface="Arial"/>
              </a:rPr>
              <a:t>Role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22338" y="6238221"/>
            <a:ext cx="6538595" cy="204787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b="1" spc="235" dirty="0">
                <a:solidFill>
                  <a:srgbClr val="166ABE"/>
                </a:solidFill>
                <a:latin typeface="Arial"/>
                <a:cs typeface="Arial"/>
              </a:rPr>
              <a:t>Attrition</a:t>
            </a:r>
            <a:r>
              <a:rPr sz="3300" b="1" spc="-15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300" b="1" spc="70" dirty="0">
                <a:solidFill>
                  <a:srgbClr val="166ABE"/>
                </a:solidFill>
                <a:latin typeface="Arial"/>
                <a:cs typeface="Arial"/>
              </a:rPr>
              <a:t>by</a:t>
            </a:r>
            <a:r>
              <a:rPr sz="3300" b="1" spc="-10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300" b="1" spc="50" dirty="0">
                <a:solidFill>
                  <a:srgbClr val="166ABE"/>
                </a:solidFill>
                <a:latin typeface="Arial"/>
                <a:cs typeface="Arial"/>
              </a:rPr>
              <a:t>Years</a:t>
            </a:r>
            <a:r>
              <a:rPr sz="3300" b="1" spc="-10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300" b="1" spc="300" dirty="0">
                <a:solidFill>
                  <a:srgbClr val="166ABE"/>
                </a:solidFill>
                <a:latin typeface="Arial"/>
                <a:cs typeface="Arial"/>
              </a:rPr>
              <a:t>at</a:t>
            </a:r>
            <a:r>
              <a:rPr sz="3300" b="1" spc="-10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300" b="1" spc="100" dirty="0">
                <a:solidFill>
                  <a:srgbClr val="166ABE"/>
                </a:solidFill>
                <a:latin typeface="Arial"/>
                <a:cs typeface="Arial"/>
              </a:rPr>
              <a:t>Company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9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  <a:spcBef>
                <a:spcPts val="3495"/>
              </a:spcBef>
            </a:pPr>
            <a:r>
              <a:rPr sz="3300" b="1" spc="235" dirty="0">
                <a:solidFill>
                  <a:srgbClr val="166ABE"/>
                </a:solidFill>
                <a:latin typeface="Arial"/>
                <a:cs typeface="Arial"/>
              </a:rPr>
              <a:t>Attrition</a:t>
            </a:r>
            <a:r>
              <a:rPr sz="3300" b="1" spc="-15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300" b="1" spc="70" dirty="0">
                <a:solidFill>
                  <a:srgbClr val="166ABE"/>
                </a:solidFill>
                <a:latin typeface="Arial"/>
                <a:cs typeface="Arial"/>
              </a:rPr>
              <a:t>by</a:t>
            </a:r>
            <a:r>
              <a:rPr sz="3300" b="1" spc="-10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300" b="1" spc="95" dirty="0">
                <a:solidFill>
                  <a:srgbClr val="166ABE"/>
                </a:solidFill>
                <a:latin typeface="Arial"/>
                <a:cs typeface="Arial"/>
              </a:rPr>
              <a:t>Age</a:t>
            </a:r>
            <a:r>
              <a:rPr sz="3300" b="1" spc="-15" dirty="0">
                <a:solidFill>
                  <a:srgbClr val="166ABE"/>
                </a:solidFill>
                <a:latin typeface="Arial"/>
                <a:cs typeface="Arial"/>
              </a:rPr>
              <a:t> </a:t>
            </a:r>
            <a:r>
              <a:rPr sz="3300" b="1" spc="125" dirty="0">
                <a:solidFill>
                  <a:srgbClr val="166ABE"/>
                </a:solidFill>
                <a:latin typeface="Arial"/>
                <a:cs typeface="Arial"/>
              </a:rPr>
              <a:t>Group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2" y="0"/>
            <a:ext cx="18265773" cy="36086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11574"/>
            <a:ext cx="84023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75" dirty="0">
                <a:solidFill>
                  <a:srgbClr val="FFFFFF"/>
                </a:solidFill>
                <a:latin typeface="Cambria"/>
                <a:cs typeface="Cambria"/>
              </a:rPr>
              <a:t>Mock-Up</a:t>
            </a:r>
            <a:r>
              <a:rPr sz="7000" spc="-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000" spc="-5" dirty="0">
                <a:solidFill>
                  <a:srgbClr val="FFFFFF"/>
                </a:solidFill>
                <a:latin typeface="Cambria"/>
                <a:cs typeface="Cambria"/>
              </a:rPr>
              <a:t>Dashboard</a:t>
            </a:r>
            <a:endParaRPr sz="7000" dirty="0">
              <a:latin typeface="Cambria"/>
              <a:cs typeface="Cambri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4839C-7655-F90D-E372-85D753FD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98" y="2003774"/>
            <a:ext cx="15278102" cy="8260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38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4350" y="485775"/>
            <a:ext cx="17259300" cy="9286875"/>
          </a:xfrm>
          <a:custGeom>
            <a:avLst/>
            <a:gdLst/>
            <a:ahLst/>
            <a:cxnLst/>
            <a:rect l="l" t="t" r="r" b="b"/>
            <a:pathLst>
              <a:path w="17259300" h="9286875">
                <a:moveTo>
                  <a:pt x="17259299" y="9286428"/>
                </a:moveTo>
                <a:lnTo>
                  <a:pt x="0" y="9286428"/>
                </a:lnTo>
                <a:lnTo>
                  <a:pt x="0" y="0"/>
                </a:lnTo>
                <a:lnTo>
                  <a:pt x="17259299" y="0"/>
                </a:lnTo>
                <a:lnTo>
                  <a:pt x="17259299" y="92864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86903" y="939863"/>
            <a:ext cx="4357097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spc="40" dirty="0">
                <a:solidFill>
                  <a:srgbClr val="292E3A"/>
                </a:solidFill>
                <a:latin typeface="Cambria"/>
                <a:cs typeface="Cambria"/>
              </a:rPr>
              <a:t>Data Analysis</a:t>
            </a:r>
            <a:endParaRPr sz="5000" dirty="0">
              <a:latin typeface="Cambria"/>
              <a:cs typeface="Cambri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03A1C-722E-E887-D2B1-B6CBE350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206" y="3404945"/>
            <a:ext cx="6363588" cy="3477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F617D-77A9-56CD-CA5C-613AA98D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213038"/>
            <a:ext cx="16687800" cy="59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38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4350" y="485775"/>
            <a:ext cx="17259300" cy="9286875"/>
          </a:xfrm>
          <a:custGeom>
            <a:avLst/>
            <a:gdLst/>
            <a:ahLst/>
            <a:cxnLst/>
            <a:rect l="l" t="t" r="r" b="b"/>
            <a:pathLst>
              <a:path w="17259300" h="9286875">
                <a:moveTo>
                  <a:pt x="17259299" y="9286428"/>
                </a:moveTo>
                <a:lnTo>
                  <a:pt x="0" y="9286428"/>
                </a:lnTo>
                <a:lnTo>
                  <a:pt x="0" y="0"/>
                </a:lnTo>
                <a:lnTo>
                  <a:pt x="17259299" y="0"/>
                </a:lnTo>
                <a:lnTo>
                  <a:pt x="17259299" y="92864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86903" y="939863"/>
            <a:ext cx="4357097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spc="40" dirty="0">
                <a:solidFill>
                  <a:srgbClr val="292E3A"/>
                </a:solidFill>
                <a:latin typeface="Cambria"/>
                <a:cs typeface="Cambria"/>
              </a:rPr>
              <a:t>Data Analysis</a:t>
            </a:r>
            <a:endParaRPr sz="5000" dirty="0">
              <a:latin typeface="Cambria"/>
              <a:cs typeface="Cambri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03A1C-722E-E887-D2B1-B6CBE350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27263"/>
            <a:ext cx="14401591" cy="78691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38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4350" y="485775"/>
            <a:ext cx="17259300" cy="9286875"/>
          </a:xfrm>
          <a:custGeom>
            <a:avLst/>
            <a:gdLst/>
            <a:ahLst/>
            <a:cxnLst/>
            <a:rect l="l" t="t" r="r" b="b"/>
            <a:pathLst>
              <a:path w="17259300" h="9286875">
                <a:moveTo>
                  <a:pt x="17259299" y="9286428"/>
                </a:moveTo>
                <a:lnTo>
                  <a:pt x="0" y="9286428"/>
                </a:lnTo>
                <a:lnTo>
                  <a:pt x="0" y="0"/>
                </a:lnTo>
                <a:lnTo>
                  <a:pt x="17259299" y="0"/>
                </a:lnTo>
                <a:lnTo>
                  <a:pt x="17259299" y="92864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86903" y="939863"/>
            <a:ext cx="4357097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000" spc="40" dirty="0">
                <a:solidFill>
                  <a:srgbClr val="292E3A"/>
                </a:solidFill>
                <a:latin typeface="Cambria"/>
                <a:cs typeface="Cambria"/>
              </a:rPr>
              <a:t>Data Analysis</a:t>
            </a:r>
            <a:endParaRPr sz="5000" dirty="0">
              <a:latin typeface="Cambria"/>
              <a:cs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6B1-B46F-7D0E-E512-461BE0E8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00300"/>
            <a:ext cx="16201290" cy="628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1ada0a2f-b917-4d51-b0d0-d418a10c8b23}" enabled="1" method="Standard" siteId="{12a3af23-a769-4654-847f-958f3d479f4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177</Words>
  <Application>Microsoft Office PowerPoint</Application>
  <PresentationFormat>Custom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Cambria</vt:lpstr>
      <vt:lpstr>Office Theme</vt:lpstr>
      <vt:lpstr>PowerPoint Presentation</vt:lpstr>
      <vt:lpstr>INTERNSHIP DONE UNDER</vt:lpstr>
      <vt:lpstr>INTRODUCTION</vt:lpstr>
      <vt:lpstr>Details of the data set</vt:lpstr>
      <vt:lpstr>Overall Attrition Rate (15%)</vt:lpstr>
      <vt:lpstr>Mock-Up Dashboard</vt:lpstr>
      <vt:lpstr>Data Analysis</vt:lpstr>
      <vt:lpstr>Data Analysis</vt:lpstr>
      <vt:lpstr>Data Analysis</vt:lpstr>
      <vt:lpstr>Data Analysis</vt:lpstr>
      <vt:lpstr>Data Analysis</vt:lpstr>
      <vt:lpstr>DATA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Analysis ppt Report</dc:title>
  <dc:creator>Bushra Khanam</dc:creator>
  <cp:keywords>DAGEYOc9XaU,BAFqswA-4ic</cp:keywords>
  <cp:lastModifiedBy>Mishra,Sourav Kumar,IN-Kolkata</cp:lastModifiedBy>
  <cp:revision>2</cp:revision>
  <dcterms:created xsi:type="dcterms:W3CDTF">2024-09-25T12:37:19Z</dcterms:created>
  <dcterms:modified xsi:type="dcterms:W3CDTF">2024-09-25T13:11:00Z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2024-05-05T00:00:00Z</vt:filetime>
  </property>
  <property fmtid="{D5CDD505-2E9C-101B-9397-08002B2CF9AE}" pid="3" name="Creator">
    <vt:lpwstr>Canva</vt:lpwstr>
  </property>
  <property fmtid="{D5CDD505-2E9C-101B-9397-08002B2CF9AE}" pid="4" name="LastSaved">
    <vt:filetime>2024-09-25T00:00:00Z</vt:filetime>
  </property>
</Properties>
</file>